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64" r:id="rId4"/>
    <p:sldId id="258" r:id="rId5"/>
    <p:sldId id="259" r:id="rId6"/>
    <p:sldId id="261" r:id="rId7"/>
    <p:sldId id="262" r:id="rId8"/>
    <p:sldId id="263" r:id="rId9"/>
    <p:sldId id="260"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28" autoAdjust="0"/>
    <p:restoredTop sz="94660"/>
  </p:normalViewPr>
  <p:slideViewPr>
    <p:cSldViewPr snapToGrid="0">
      <p:cViewPr varScale="1">
        <p:scale>
          <a:sx n="115" d="100"/>
          <a:sy n="115" d="100"/>
        </p:scale>
        <p:origin x="31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5B918690-512B-4C4C-AE26-B038422E7996}" type="datetimeFigureOut">
              <a:rPr lang="bg-BG" smtClean="0"/>
              <a:t>13.8.2020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331353743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B918690-512B-4C4C-AE26-B038422E7996}" type="datetimeFigureOut">
              <a:rPr lang="bg-BG" smtClean="0"/>
              <a:t>13.8.2020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39707695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B918690-512B-4C4C-AE26-B038422E7996}" type="datetimeFigureOut">
              <a:rPr lang="bg-BG" smtClean="0"/>
              <a:t>13.8.2020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2806975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B918690-512B-4C4C-AE26-B038422E7996}" type="datetimeFigureOut">
              <a:rPr lang="bg-BG" smtClean="0"/>
              <a:t>13.8.2020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E1E1FC2F-856E-4543-A6BB-E8898328D0CB}" type="slidenum">
              <a:rPr lang="bg-BG" smtClean="0"/>
              <a:t>‹#›</a:t>
            </a:fld>
            <a:endParaRPr lang="bg-BG"/>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82498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B918690-512B-4C4C-AE26-B038422E7996}" type="datetimeFigureOut">
              <a:rPr lang="bg-BG" smtClean="0"/>
              <a:t>13.8.2020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3036937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B918690-512B-4C4C-AE26-B038422E7996}" type="datetimeFigureOut">
              <a:rPr lang="bg-BG" smtClean="0"/>
              <a:t>13.8.2020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31473207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B918690-512B-4C4C-AE26-B038422E7996}" type="datetimeFigureOut">
              <a:rPr lang="bg-BG" smtClean="0"/>
              <a:t>13.8.2020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2840103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918690-512B-4C4C-AE26-B038422E7996}" type="datetimeFigureOut">
              <a:rPr lang="bg-BG" smtClean="0"/>
              <a:t>13.8.2020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41948460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918690-512B-4C4C-AE26-B038422E7996}" type="datetimeFigureOut">
              <a:rPr lang="bg-BG" smtClean="0"/>
              <a:t>13.8.2020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1416203424"/>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B918690-512B-4C4C-AE26-B038422E7996}" type="datetimeFigureOut">
              <a:rPr lang="bg-BG" smtClean="0"/>
              <a:t>13.8.2020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2065013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B918690-512B-4C4C-AE26-B038422E7996}" type="datetimeFigureOut">
              <a:rPr lang="bg-BG" smtClean="0"/>
              <a:t>13.8.2020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425704354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B918690-512B-4C4C-AE26-B038422E7996}" type="datetimeFigureOut">
              <a:rPr lang="bg-BG" smtClean="0"/>
              <a:t>13.8.2020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143616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B918690-512B-4C4C-AE26-B038422E7996}" type="datetimeFigureOut">
              <a:rPr lang="bg-BG" smtClean="0"/>
              <a:t>13.8.2020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1272033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B918690-512B-4C4C-AE26-B038422E7996}" type="datetimeFigureOut">
              <a:rPr lang="bg-BG" smtClean="0"/>
              <a:t>13.8.2020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5472369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918690-512B-4C4C-AE26-B038422E7996}" type="datetimeFigureOut">
              <a:rPr lang="bg-BG" smtClean="0"/>
              <a:t>13.8.2020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3942982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B918690-512B-4C4C-AE26-B038422E7996}" type="datetimeFigureOut">
              <a:rPr lang="bg-BG" smtClean="0"/>
              <a:t>13.8.2020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3961094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B918690-512B-4C4C-AE26-B038422E7996}" type="datetimeFigureOut">
              <a:rPr lang="bg-BG" smtClean="0"/>
              <a:t>13.8.2020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E1E1FC2F-856E-4543-A6BB-E8898328D0CB}" type="slidenum">
              <a:rPr lang="bg-BG" smtClean="0"/>
              <a:t>‹#›</a:t>
            </a:fld>
            <a:endParaRPr lang="bg-BG"/>
          </a:p>
        </p:txBody>
      </p:sp>
    </p:spTree>
    <p:extLst>
      <p:ext uri="{BB962C8B-B14F-4D97-AF65-F5344CB8AC3E}">
        <p14:creationId xmlns:p14="http://schemas.microsoft.com/office/powerpoint/2010/main" val="17821506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B918690-512B-4C4C-AE26-B038422E7996}" type="datetimeFigureOut">
              <a:rPr lang="bg-BG" smtClean="0"/>
              <a:t>13.8.2020 г.</a:t>
            </a:fld>
            <a:endParaRPr lang="bg-B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bg-B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1E1FC2F-856E-4543-A6BB-E8898328D0CB}" type="slidenum">
              <a:rPr lang="bg-BG" smtClean="0"/>
              <a:t>‹#›</a:t>
            </a:fld>
            <a:endParaRPr lang="bg-BG"/>
          </a:p>
        </p:txBody>
      </p:sp>
    </p:spTree>
    <p:extLst>
      <p:ext uri="{BB962C8B-B14F-4D97-AF65-F5344CB8AC3E}">
        <p14:creationId xmlns:p14="http://schemas.microsoft.com/office/powerpoint/2010/main" val="2197118700"/>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255077"/>
          </a:xfrm>
        </p:spPr>
        <p:txBody>
          <a:bodyPr>
            <a:normAutofit fontScale="90000"/>
          </a:bodyPr>
          <a:lstStyle/>
          <a:p>
            <a:pPr algn="ctr"/>
            <a:r>
              <a:rPr lang="en-US" dirty="0" smtClean="0"/>
              <a:t>Python OOP</a:t>
            </a:r>
            <a:endParaRPr lang="bg-BG" dirty="0"/>
          </a:p>
        </p:txBody>
      </p:sp>
      <p:pic>
        <p:nvPicPr>
          <p:cNvPr id="4" name="Picture 3"/>
          <p:cNvPicPr>
            <a:picLocks noChangeAspect="1"/>
          </p:cNvPicPr>
          <p:nvPr/>
        </p:nvPicPr>
        <p:blipFill>
          <a:blip r:embed="rId2"/>
          <a:stretch>
            <a:fillRect/>
          </a:stretch>
        </p:blipFill>
        <p:spPr>
          <a:xfrm>
            <a:off x="3315719" y="2693323"/>
            <a:ext cx="5560561" cy="3711566"/>
          </a:xfrm>
          <a:prstGeom prst="rect">
            <a:avLst/>
          </a:prstGeom>
        </p:spPr>
      </p:pic>
      <p:pic>
        <p:nvPicPr>
          <p:cNvPr id="5" name="Picture 2" descr="A1 България - IABbg.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4085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Polymorphism</a:t>
            </a:r>
            <a:endParaRPr lang="bg-BG" dirty="0"/>
          </a:p>
        </p:txBody>
      </p:sp>
      <p:sp>
        <p:nvSpPr>
          <p:cNvPr id="3" name="Content Placeholder 2"/>
          <p:cNvSpPr>
            <a:spLocks noGrp="1"/>
          </p:cNvSpPr>
          <p:nvPr>
            <p:ph idx="1"/>
          </p:nvPr>
        </p:nvSpPr>
        <p:spPr>
          <a:xfrm>
            <a:off x="838200" y="1690689"/>
            <a:ext cx="10515600" cy="1991849"/>
          </a:xfrm>
        </p:spPr>
        <p:txBody>
          <a:bodyPr/>
          <a:lstStyle/>
          <a:p>
            <a:r>
              <a:rPr lang="en-US" dirty="0"/>
              <a:t>Objects can take on more than one form depending on the context. The program will determine which meaning or usage is necessary for each execution of that object, cutting down the need to duplicate code</a:t>
            </a:r>
            <a:r>
              <a:rPr lang="en-US" dirty="0" smtClean="0"/>
              <a:t>.</a:t>
            </a:r>
          </a:p>
          <a:p>
            <a:endParaRPr lang="en-US" dirty="0"/>
          </a:p>
          <a:p>
            <a:endParaRPr lang="en-US" dirty="0" smtClean="0"/>
          </a:p>
          <a:p>
            <a:endParaRPr lang="en-US" dirty="0"/>
          </a:p>
          <a:p>
            <a:endParaRPr lang="bg-BG" dirty="0"/>
          </a:p>
        </p:txBody>
      </p:sp>
      <p:pic>
        <p:nvPicPr>
          <p:cNvPr id="4" name="Picture 3"/>
          <p:cNvPicPr>
            <a:picLocks noChangeAspect="1"/>
          </p:cNvPicPr>
          <p:nvPr/>
        </p:nvPicPr>
        <p:blipFill>
          <a:blip r:embed="rId2"/>
          <a:stretch>
            <a:fillRect/>
          </a:stretch>
        </p:blipFill>
        <p:spPr>
          <a:xfrm>
            <a:off x="3403718" y="3266901"/>
            <a:ext cx="5384563" cy="3352107"/>
          </a:xfrm>
          <a:prstGeom prst="rect">
            <a:avLst/>
          </a:prstGeom>
        </p:spPr>
      </p:pic>
      <p:pic>
        <p:nvPicPr>
          <p:cNvPr id="5" name="Picture 2" descr="A1 България - IABbg.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822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90852" y="2177935"/>
            <a:ext cx="4979324" cy="2862322"/>
          </a:xfrm>
          <a:prstGeom prst="rect">
            <a:avLst/>
          </a:prstGeom>
          <a:noFill/>
        </p:spPr>
        <p:txBody>
          <a:bodyPr wrap="square" rtlCol="0">
            <a:spAutoFit/>
          </a:bodyPr>
          <a:lstStyle/>
          <a:p>
            <a:pPr algn="ctr"/>
            <a:r>
              <a:rPr lang="en-US" sz="6000" dirty="0" smtClean="0"/>
              <a:t>Bonus lecture:</a:t>
            </a:r>
          </a:p>
          <a:p>
            <a:pPr algn="ctr"/>
            <a:endParaRPr lang="en-US" sz="6000" dirty="0" smtClean="0"/>
          </a:p>
          <a:p>
            <a:pPr algn="ctr"/>
            <a:r>
              <a:rPr lang="en-US" sz="6000" dirty="0" smtClean="0"/>
              <a:t>Multithreading</a:t>
            </a:r>
            <a:endParaRPr lang="bg-BG" sz="6000" dirty="0"/>
          </a:p>
        </p:txBody>
      </p:sp>
      <p:pic>
        <p:nvPicPr>
          <p:cNvPr id="5" name="Picture 2" descr="A1 България - IABbg.n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716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multithreading ?!</a:t>
            </a:r>
            <a:endParaRPr lang="bg-BG" dirty="0"/>
          </a:p>
        </p:txBody>
      </p:sp>
      <p:sp>
        <p:nvSpPr>
          <p:cNvPr id="3" name="Content Placeholder 2"/>
          <p:cNvSpPr>
            <a:spLocks noGrp="1"/>
          </p:cNvSpPr>
          <p:nvPr>
            <p:ph idx="1"/>
          </p:nvPr>
        </p:nvSpPr>
        <p:spPr>
          <a:xfrm>
            <a:off x="838200" y="1800687"/>
            <a:ext cx="6269182" cy="4351338"/>
          </a:xfrm>
        </p:spPr>
        <p:txBody>
          <a:bodyPr/>
          <a:lstStyle/>
          <a:p>
            <a:r>
              <a:rPr lang="en-US" dirty="0"/>
              <a:t>In computer architecture, multithreading is the ability of a central processing unit (CPU) (or a single core in a multi-core processor) to provide multiple threads of execution concurrently, supported by the operating system.</a:t>
            </a:r>
            <a:endParaRPr lang="bg-BG" dirty="0"/>
          </a:p>
        </p:txBody>
      </p:sp>
      <p:pic>
        <p:nvPicPr>
          <p:cNvPr id="4" name="Picture 3"/>
          <p:cNvPicPr>
            <a:picLocks noChangeAspect="1"/>
          </p:cNvPicPr>
          <p:nvPr/>
        </p:nvPicPr>
        <p:blipFill>
          <a:blip r:embed="rId2"/>
          <a:stretch>
            <a:fillRect/>
          </a:stretch>
        </p:blipFill>
        <p:spPr>
          <a:xfrm>
            <a:off x="7614496" y="2590396"/>
            <a:ext cx="4069645" cy="2289175"/>
          </a:xfrm>
          <a:prstGeom prst="rect">
            <a:avLst/>
          </a:prstGeom>
        </p:spPr>
      </p:pic>
      <p:pic>
        <p:nvPicPr>
          <p:cNvPr id="5" name="Picture 2" descr="A1 България - IABbg.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565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3119" y="946784"/>
            <a:ext cx="8495608" cy="4899456"/>
          </a:xfrm>
          <a:prstGeom prst="rect">
            <a:avLst/>
          </a:prstGeom>
        </p:spPr>
      </p:pic>
      <p:pic>
        <p:nvPicPr>
          <p:cNvPr id="5" name="Picture 2" descr="A1 България - IABbg.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40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50943" y="491056"/>
            <a:ext cx="8006715" cy="6011311"/>
          </a:xfrm>
          <a:prstGeom prst="rect">
            <a:avLst/>
          </a:prstGeom>
        </p:spPr>
      </p:pic>
      <p:pic>
        <p:nvPicPr>
          <p:cNvPr id="5" name="Picture 2" descr="A1 България - IABbg.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878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1326" y="2318615"/>
            <a:ext cx="10515600" cy="1325563"/>
          </a:xfrm>
        </p:spPr>
        <p:txBody>
          <a:bodyPr/>
          <a:lstStyle/>
          <a:p>
            <a:pPr algn="ctr"/>
            <a:r>
              <a:rPr lang="en-US" b="1" dirty="0" smtClean="0"/>
              <a:t>Thank you for your attention!</a:t>
            </a:r>
            <a:endParaRPr lang="bg-BG" b="1" dirty="0"/>
          </a:p>
        </p:txBody>
      </p:sp>
      <p:pic>
        <p:nvPicPr>
          <p:cNvPr id="4" name="Picture 2" descr="A1 България - IABbg.n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3643" y="4342014"/>
            <a:ext cx="1850967" cy="1850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273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31413"/>
          </a:xfrm>
        </p:spPr>
        <p:txBody>
          <a:bodyPr>
            <a:normAutofit/>
          </a:bodyPr>
          <a:lstStyle/>
          <a:p>
            <a:r>
              <a:rPr lang="en-US" sz="4000" dirty="0" smtClean="0"/>
              <a:t>What is OOP(Object Oriented Programming)?!</a:t>
            </a:r>
            <a:endParaRPr lang="bg-BG" sz="4000" dirty="0"/>
          </a:p>
        </p:txBody>
      </p:sp>
      <p:sp>
        <p:nvSpPr>
          <p:cNvPr id="3" name="Content Placeholder 2"/>
          <p:cNvSpPr>
            <a:spLocks noGrp="1"/>
          </p:cNvSpPr>
          <p:nvPr>
            <p:ph idx="1"/>
          </p:nvPr>
        </p:nvSpPr>
        <p:spPr>
          <a:xfrm>
            <a:off x="838200" y="1936865"/>
            <a:ext cx="10515600" cy="1753986"/>
          </a:xfrm>
        </p:spPr>
        <p:txBody>
          <a:bodyPr/>
          <a:lstStyle/>
          <a:p>
            <a:pPr algn="just"/>
            <a:r>
              <a:rPr lang="en-US" dirty="0"/>
              <a:t>Object-oriented programming (OOP) is a computer programming model that organizes software design around data, or objects, rather than functions and logic. An object can be defined as a data field that has unique attributes and behavior.</a:t>
            </a:r>
            <a:endParaRPr lang="bg-BG" dirty="0"/>
          </a:p>
        </p:txBody>
      </p:sp>
      <p:pic>
        <p:nvPicPr>
          <p:cNvPr id="4" name="Picture 3"/>
          <p:cNvPicPr>
            <a:picLocks noChangeAspect="1"/>
          </p:cNvPicPr>
          <p:nvPr/>
        </p:nvPicPr>
        <p:blipFill>
          <a:blip r:embed="rId2"/>
          <a:stretch>
            <a:fillRect/>
          </a:stretch>
        </p:blipFill>
        <p:spPr>
          <a:xfrm>
            <a:off x="8816881" y="3348832"/>
            <a:ext cx="2536919" cy="3183585"/>
          </a:xfrm>
          <a:prstGeom prst="rect">
            <a:avLst/>
          </a:prstGeom>
        </p:spPr>
      </p:pic>
      <p:pic>
        <p:nvPicPr>
          <p:cNvPr id="5" name="Picture 2" descr="A1 България - IABbg.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4854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07994" y="315882"/>
            <a:ext cx="7578330" cy="5993477"/>
          </a:xfrm>
          <a:prstGeom prst="rect">
            <a:avLst/>
          </a:prstGeom>
        </p:spPr>
      </p:pic>
      <p:pic>
        <p:nvPicPr>
          <p:cNvPr id="3" name="Picture 2" descr="A1 България - IABbg.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5048" y="6309361"/>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5778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928360" cy="1325563"/>
          </a:xfrm>
        </p:spPr>
        <p:txBody>
          <a:bodyPr/>
          <a:lstStyle/>
          <a:p>
            <a:r>
              <a:rPr lang="en-US" dirty="0" smtClean="0"/>
              <a:t>OOP Principles!?</a:t>
            </a:r>
            <a:endParaRPr lang="bg-BG" dirty="0"/>
          </a:p>
        </p:txBody>
      </p:sp>
      <p:sp>
        <p:nvSpPr>
          <p:cNvPr id="3" name="Content Placeholder 2"/>
          <p:cNvSpPr>
            <a:spLocks noGrp="1"/>
          </p:cNvSpPr>
          <p:nvPr>
            <p:ph idx="1"/>
          </p:nvPr>
        </p:nvSpPr>
        <p:spPr>
          <a:xfrm>
            <a:off x="838200" y="2186247"/>
            <a:ext cx="5928360" cy="3990716"/>
          </a:xfrm>
        </p:spPr>
        <p:txBody>
          <a:bodyPr>
            <a:normAutofit lnSpcReduction="10000"/>
          </a:bodyPr>
          <a:lstStyle/>
          <a:p>
            <a:r>
              <a:rPr lang="en-US" dirty="0" smtClean="0"/>
              <a:t>Encapsulation (No mechanism)</a:t>
            </a:r>
            <a:endParaRPr lang="en-US" dirty="0" smtClean="0"/>
          </a:p>
          <a:p>
            <a:endParaRPr lang="en-US" dirty="0" smtClean="0"/>
          </a:p>
          <a:p>
            <a:r>
              <a:rPr lang="en-US" dirty="0" smtClean="0"/>
              <a:t>Inheritance</a:t>
            </a:r>
            <a:endParaRPr lang="en-US" dirty="0"/>
          </a:p>
          <a:p>
            <a:endParaRPr lang="en-US" dirty="0" smtClean="0"/>
          </a:p>
          <a:p>
            <a:r>
              <a:rPr lang="en-US" dirty="0" smtClean="0"/>
              <a:t>Abstraction (Not natively supported,</a:t>
            </a:r>
          </a:p>
          <a:p>
            <a:pPr marL="0" indent="0">
              <a:buNone/>
            </a:pPr>
            <a:r>
              <a:rPr lang="en-US" dirty="0" smtClean="0"/>
              <a:t>need </a:t>
            </a:r>
            <a:r>
              <a:rPr lang="en-US" b="1" u="sng" dirty="0" err="1" smtClean="0"/>
              <a:t>abc</a:t>
            </a:r>
            <a:r>
              <a:rPr lang="en-US" dirty="0" smtClean="0"/>
              <a:t> module imported)</a:t>
            </a:r>
          </a:p>
          <a:p>
            <a:pPr marL="0" indent="0">
              <a:buNone/>
            </a:pPr>
            <a:endParaRPr lang="en-US" dirty="0" smtClean="0"/>
          </a:p>
          <a:p>
            <a:r>
              <a:rPr lang="en-US" dirty="0" smtClean="0"/>
              <a:t>Polymorphism</a:t>
            </a:r>
            <a:endParaRPr lang="bg-BG" dirty="0"/>
          </a:p>
        </p:txBody>
      </p:sp>
      <p:pic>
        <p:nvPicPr>
          <p:cNvPr id="5" name="Picture 4"/>
          <p:cNvPicPr>
            <a:picLocks noChangeAspect="1"/>
          </p:cNvPicPr>
          <p:nvPr/>
        </p:nvPicPr>
        <p:blipFill>
          <a:blip r:embed="rId2"/>
          <a:stretch>
            <a:fillRect/>
          </a:stretch>
        </p:blipFill>
        <p:spPr>
          <a:xfrm>
            <a:off x="7429847" y="3549534"/>
            <a:ext cx="4381500" cy="2924088"/>
          </a:xfrm>
          <a:prstGeom prst="rect">
            <a:avLst/>
          </a:prstGeom>
        </p:spPr>
      </p:pic>
      <p:pic>
        <p:nvPicPr>
          <p:cNvPr id="6" name="Picture 5"/>
          <p:cNvPicPr>
            <a:picLocks noChangeAspect="1"/>
          </p:cNvPicPr>
          <p:nvPr/>
        </p:nvPicPr>
        <p:blipFill>
          <a:blip r:embed="rId3"/>
          <a:stretch>
            <a:fillRect/>
          </a:stretch>
        </p:blipFill>
        <p:spPr>
          <a:xfrm>
            <a:off x="8260600" y="706671"/>
            <a:ext cx="2719993" cy="2719993"/>
          </a:xfrm>
          <a:prstGeom prst="rect">
            <a:avLst/>
          </a:prstGeom>
        </p:spPr>
      </p:pic>
      <p:pic>
        <p:nvPicPr>
          <p:cNvPr id="7" name="Picture 2" descr="A1 България - IABbg.ne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9463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a:t>
            </a:r>
            <a:endParaRPr lang="bg-BG" dirty="0"/>
          </a:p>
        </p:txBody>
      </p:sp>
      <p:sp>
        <p:nvSpPr>
          <p:cNvPr id="3" name="Content Placeholder 2"/>
          <p:cNvSpPr>
            <a:spLocks noGrp="1"/>
          </p:cNvSpPr>
          <p:nvPr>
            <p:ph idx="1"/>
          </p:nvPr>
        </p:nvSpPr>
        <p:spPr>
          <a:xfrm>
            <a:off x="838200" y="2152996"/>
            <a:ext cx="5695604" cy="4081550"/>
          </a:xfrm>
        </p:spPr>
        <p:txBody>
          <a:bodyPr>
            <a:normAutofit fontScale="92500" lnSpcReduction="10000"/>
          </a:bodyPr>
          <a:lstStyle/>
          <a:p>
            <a:pPr algn="just"/>
            <a:r>
              <a:rPr lang="en-US" sz="2000" dirty="0"/>
              <a:t>The implementation and state of each object are privately held inside a defined boundary, or class. </a:t>
            </a:r>
            <a:r>
              <a:rPr lang="en-US" sz="2000" dirty="0" smtClean="0"/>
              <a:t>Other </a:t>
            </a:r>
            <a:r>
              <a:rPr lang="en-US" sz="2000" dirty="0"/>
              <a:t>objects do not have access to this class or the authority to make changes but are only able to call a list of public functions, or methods. </a:t>
            </a:r>
            <a:r>
              <a:rPr lang="en-US" sz="2000" dirty="0" smtClean="0"/>
              <a:t>This </a:t>
            </a:r>
            <a:r>
              <a:rPr lang="en-US" sz="2000" dirty="0"/>
              <a:t>characteristic of data hiding provides greater program security and avoids unintended data corruption</a:t>
            </a:r>
            <a:r>
              <a:rPr lang="en-US" sz="2000" dirty="0" smtClean="0"/>
              <a:t>.</a:t>
            </a:r>
          </a:p>
          <a:p>
            <a:pPr algn="just"/>
            <a:endParaRPr lang="en-US" sz="2000" dirty="0"/>
          </a:p>
          <a:p>
            <a:pPr algn="just"/>
            <a:r>
              <a:rPr lang="en-US" sz="2000" dirty="0" smtClean="0"/>
              <a:t>!!!Python </a:t>
            </a:r>
            <a:r>
              <a:rPr lang="en-US" sz="2000" dirty="0"/>
              <a:t>doesn't have any mechanism that effectively restricts access to any instance variable or method. Python prescribes a convention of prefixing the name of the variable/method with single or double underscore to emulate the </a:t>
            </a:r>
            <a:r>
              <a:rPr lang="en-US" sz="2000" dirty="0" smtClean="0"/>
              <a:t>behavior </a:t>
            </a:r>
            <a:r>
              <a:rPr lang="en-US" sz="2000" dirty="0"/>
              <a:t>of protected and private access specifiers</a:t>
            </a:r>
            <a:r>
              <a:rPr lang="en-US" sz="2000" dirty="0" smtClean="0"/>
              <a:t>.!!!</a:t>
            </a:r>
            <a:endParaRPr lang="en-US" sz="2000" dirty="0" smtClean="0"/>
          </a:p>
          <a:p>
            <a:endParaRPr lang="en-US" dirty="0"/>
          </a:p>
          <a:p>
            <a:endParaRPr lang="en-US" dirty="0" smtClean="0"/>
          </a:p>
        </p:txBody>
      </p:sp>
      <p:pic>
        <p:nvPicPr>
          <p:cNvPr id="4" name="Picture 3"/>
          <p:cNvPicPr>
            <a:picLocks noChangeAspect="1"/>
          </p:cNvPicPr>
          <p:nvPr/>
        </p:nvPicPr>
        <p:blipFill>
          <a:blip r:embed="rId2"/>
          <a:stretch>
            <a:fillRect/>
          </a:stretch>
        </p:blipFill>
        <p:spPr>
          <a:xfrm>
            <a:off x="7510202" y="2866072"/>
            <a:ext cx="3771900" cy="1751648"/>
          </a:xfrm>
          <a:prstGeom prst="rect">
            <a:avLst/>
          </a:prstGeom>
        </p:spPr>
      </p:pic>
      <p:pic>
        <p:nvPicPr>
          <p:cNvPr id="5" name="Picture 2" descr="A1 България - IABbg.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922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Inheritance</a:t>
            </a:r>
            <a:endParaRPr lang="bg-BG" dirty="0"/>
          </a:p>
        </p:txBody>
      </p:sp>
      <p:sp>
        <p:nvSpPr>
          <p:cNvPr id="3" name="Content Placeholder 2"/>
          <p:cNvSpPr>
            <a:spLocks noGrp="1"/>
          </p:cNvSpPr>
          <p:nvPr>
            <p:ph idx="1"/>
          </p:nvPr>
        </p:nvSpPr>
        <p:spPr>
          <a:xfrm>
            <a:off x="838200" y="1825625"/>
            <a:ext cx="10515600" cy="4351338"/>
          </a:xfrm>
        </p:spPr>
        <p:txBody>
          <a:bodyPr/>
          <a:lstStyle/>
          <a:p>
            <a:pPr algn="just"/>
            <a:r>
              <a:rPr lang="en-US" dirty="0"/>
              <a:t>Relationships and subclasses between objects can be assigned, allowing developers to reuse a common logic while still maintaining a unique hierarchy. This property of OOP forces a more thorough data analysis, reduces development time and ensures a higher level of accuracy</a:t>
            </a:r>
            <a:r>
              <a:rPr lang="en-US" dirty="0" smtClean="0"/>
              <a:t>.</a:t>
            </a:r>
          </a:p>
          <a:p>
            <a:pPr algn="just"/>
            <a:r>
              <a:rPr lang="en-US" dirty="0" smtClean="0"/>
              <a:t>When a class inherits another class it only gets </a:t>
            </a:r>
            <a:r>
              <a:rPr lang="en-US" dirty="0" err="1" smtClean="0"/>
              <a:t>ìt`s</a:t>
            </a:r>
            <a:r>
              <a:rPr lang="en-US" dirty="0" smtClean="0"/>
              <a:t> non-private </a:t>
            </a:r>
            <a:r>
              <a:rPr lang="en-US" dirty="0" smtClean="0"/>
              <a:t>members (public or protected).</a:t>
            </a:r>
            <a:endParaRPr lang="en-US" dirty="0" smtClean="0"/>
          </a:p>
          <a:p>
            <a:pPr marL="0" indent="0">
              <a:buNone/>
            </a:pPr>
            <a:endParaRPr lang="en-US" dirty="0"/>
          </a:p>
          <a:p>
            <a:endParaRPr lang="en-US" dirty="0" smtClean="0"/>
          </a:p>
          <a:p>
            <a:endParaRPr lang="en-US" dirty="0"/>
          </a:p>
        </p:txBody>
      </p:sp>
      <p:pic>
        <p:nvPicPr>
          <p:cNvPr id="4" name="Picture 2" descr="A1 България - IABbg.n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5538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01151" y="1115551"/>
            <a:ext cx="9105641" cy="4702222"/>
          </a:xfrm>
          <a:prstGeom prst="rect">
            <a:avLst/>
          </a:prstGeom>
        </p:spPr>
      </p:pic>
      <p:pic>
        <p:nvPicPr>
          <p:cNvPr id="3" name="Picture 2" descr="A1 България - IABbg.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9791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Constructors</a:t>
            </a:r>
            <a:endParaRPr lang="bg-BG" dirty="0"/>
          </a:p>
        </p:txBody>
      </p:sp>
      <p:sp>
        <p:nvSpPr>
          <p:cNvPr id="3" name="Content Placeholder 2"/>
          <p:cNvSpPr>
            <a:spLocks noGrp="1"/>
          </p:cNvSpPr>
          <p:nvPr>
            <p:ph idx="1"/>
          </p:nvPr>
        </p:nvSpPr>
        <p:spPr>
          <a:xfrm>
            <a:off x="838200" y="1426614"/>
            <a:ext cx="10515600" cy="3918470"/>
          </a:xfrm>
        </p:spPr>
        <p:txBody>
          <a:bodyPr>
            <a:normAutofit fontScale="92500" lnSpcReduction="10000"/>
          </a:bodyPr>
          <a:lstStyle/>
          <a:p>
            <a:r>
              <a:rPr lang="en-US" b="1" dirty="0"/>
              <a:t>Constructors</a:t>
            </a:r>
            <a:r>
              <a:rPr lang="en-US" dirty="0"/>
              <a:t> are generally used for instantiating an </a:t>
            </a:r>
            <a:r>
              <a:rPr lang="en-US" dirty="0" err="1"/>
              <a:t>object.The</a:t>
            </a:r>
            <a:r>
              <a:rPr lang="en-US" dirty="0"/>
              <a:t> task of constructors is to initialize(assign values) to the data members of the class when an object of class is created</a:t>
            </a:r>
            <a:r>
              <a:rPr lang="en-US" dirty="0" smtClean="0"/>
              <a:t>. In </a:t>
            </a:r>
            <a:r>
              <a:rPr lang="en-US" dirty="0"/>
              <a:t>Python the __</a:t>
            </a:r>
            <a:r>
              <a:rPr lang="en-US" dirty="0" err="1"/>
              <a:t>init</a:t>
            </a:r>
            <a:r>
              <a:rPr lang="en-US" dirty="0"/>
              <a:t>__() method is called the constructor and is always called when an object is created</a:t>
            </a:r>
            <a:r>
              <a:rPr lang="en-US" dirty="0" smtClean="0"/>
              <a:t>.</a:t>
            </a:r>
          </a:p>
          <a:p>
            <a:r>
              <a:rPr lang="en-US" b="1" dirty="0"/>
              <a:t>default constructor </a:t>
            </a:r>
            <a:r>
              <a:rPr lang="en-US" dirty="0"/>
              <a:t>:The default constructor is simple constructor which doesn’t accept any arguments</a:t>
            </a:r>
            <a:r>
              <a:rPr lang="en-US" dirty="0" smtClean="0"/>
              <a:t>. It’s </a:t>
            </a:r>
            <a:r>
              <a:rPr lang="en-US" dirty="0"/>
              <a:t>definition has only one argument which is a reference to the instance being constructed.</a:t>
            </a:r>
          </a:p>
          <a:p>
            <a:r>
              <a:rPr lang="en-US" b="1" dirty="0"/>
              <a:t>parameterized constructor </a:t>
            </a:r>
            <a:r>
              <a:rPr lang="en-US" dirty="0"/>
              <a:t>:constructor with parameters is known as parameterized constructor</a:t>
            </a:r>
            <a:r>
              <a:rPr lang="en-US" dirty="0" smtClean="0"/>
              <a:t>. The </a:t>
            </a:r>
            <a:r>
              <a:rPr lang="en-US" dirty="0"/>
              <a:t>parameterized constructor take its first argument as a reference to the instance being constructed known as self and the rest of the arguments are provided by the programmer.</a:t>
            </a:r>
            <a:endParaRPr lang="bg-BG" dirty="0"/>
          </a:p>
        </p:txBody>
      </p:sp>
      <p:pic>
        <p:nvPicPr>
          <p:cNvPr id="4" name="Picture 3"/>
          <p:cNvPicPr>
            <a:picLocks noChangeAspect="1"/>
          </p:cNvPicPr>
          <p:nvPr/>
        </p:nvPicPr>
        <p:blipFill>
          <a:blip r:embed="rId2"/>
          <a:stretch>
            <a:fillRect/>
          </a:stretch>
        </p:blipFill>
        <p:spPr>
          <a:xfrm>
            <a:off x="838200" y="5482519"/>
            <a:ext cx="1905266" cy="924054"/>
          </a:xfrm>
          <a:prstGeom prst="rect">
            <a:avLst/>
          </a:prstGeom>
        </p:spPr>
      </p:pic>
      <p:pic>
        <p:nvPicPr>
          <p:cNvPr id="5" name="Picture 4"/>
          <p:cNvPicPr>
            <a:picLocks noChangeAspect="1"/>
          </p:cNvPicPr>
          <p:nvPr/>
        </p:nvPicPr>
        <p:blipFill>
          <a:blip r:embed="rId3"/>
          <a:stretch>
            <a:fillRect/>
          </a:stretch>
        </p:blipFill>
        <p:spPr>
          <a:xfrm>
            <a:off x="3049227" y="5482519"/>
            <a:ext cx="2495363" cy="924053"/>
          </a:xfrm>
          <a:prstGeom prst="rect">
            <a:avLst/>
          </a:prstGeom>
        </p:spPr>
      </p:pic>
      <p:pic>
        <p:nvPicPr>
          <p:cNvPr id="6" name="Picture 2" descr="A1 България - IABbg.ne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8140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bg-BG" dirty="0"/>
          </a:p>
        </p:txBody>
      </p:sp>
      <p:sp>
        <p:nvSpPr>
          <p:cNvPr id="3" name="Content Placeholder 2"/>
          <p:cNvSpPr>
            <a:spLocks noGrp="1"/>
          </p:cNvSpPr>
          <p:nvPr>
            <p:ph idx="1"/>
          </p:nvPr>
        </p:nvSpPr>
        <p:spPr>
          <a:xfrm>
            <a:off x="838200" y="2452255"/>
            <a:ext cx="10515600" cy="3724707"/>
          </a:xfrm>
        </p:spPr>
        <p:txBody>
          <a:bodyPr/>
          <a:lstStyle/>
          <a:p>
            <a:pPr algn="just"/>
            <a:r>
              <a:rPr lang="en-US" dirty="0"/>
              <a:t> Objects only reveal internal mechanisms that are relevant for the use of other objects, hiding any unnecessary implementation code. This concept helps developers more easily make changes and additions over time</a:t>
            </a:r>
            <a:r>
              <a:rPr lang="en-US" dirty="0" smtClean="0"/>
              <a:t>.</a:t>
            </a:r>
          </a:p>
          <a:p>
            <a:endParaRPr lang="en-US" dirty="0"/>
          </a:p>
          <a:p>
            <a:endParaRPr lang="en-US" dirty="0" smtClean="0"/>
          </a:p>
          <a:p>
            <a:endParaRPr lang="en-US" dirty="0"/>
          </a:p>
        </p:txBody>
      </p:sp>
      <p:pic>
        <p:nvPicPr>
          <p:cNvPr id="4" name="Picture 2" descr="A1 България - IABbg.n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35048" y="6301048"/>
            <a:ext cx="556952" cy="55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040646"/>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docProps/app.xml><?xml version="1.0" encoding="utf-8"?>
<Properties xmlns="http://schemas.openxmlformats.org/officeDocument/2006/extended-properties" xmlns:vt="http://schemas.openxmlformats.org/officeDocument/2006/docPropsVTypes">
  <Template>Depth</Template>
  <TotalTime>661</TotalTime>
  <Words>497</Words>
  <Application>Microsoft Office PowerPoint</Application>
  <PresentationFormat>Widescreen</PresentationFormat>
  <Paragraphs>37</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Corbel</vt:lpstr>
      <vt:lpstr>Depth</vt:lpstr>
      <vt:lpstr>Python OOP</vt:lpstr>
      <vt:lpstr>What is OOP(Object Oriented Programming)?!</vt:lpstr>
      <vt:lpstr>PowerPoint Presentation</vt:lpstr>
      <vt:lpstr>OOP Principles!?</vt:lpstr>
      <vt:lpstr>Encapsulation</vt:lpstr>
      <vt:lpstr>Inheritance</vt:lpstr>
      <vt:lpstr>PowerPoint Presentation</vt:lpstr>
      <vt:lpstr>Constructors</vt:lpstr>
      <vt:lpstr>Abstraction</vt:lpstr>
      <vt:lpstr>Polymorphism</vt:lpstr>
      <vt:lpstr>PowerPoint Presentation</vt:lpstr>
      <vt:lpstr>What is multithreading ?!</vt:lpstr>
      <vt:lpstr>PowerPoint Presentation</vt:lpstr>
      <vt:lpstr>PowerPoint Presentation</vt:lpstr>
      <vt:lpstr>Thank you for your attention!</vt:lpstr>
    </vt:vector>
  </TitlesOfParts>
  <Company>Mobiltel EAD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OOP</dc:title>
  <dc:creator>Dimitar Pavlov (A1 BG)</dc:creator>
  <cp:lastModifiedBy>Dimitar Pavlov (A1 BG)</cp:lastModifiedBy>
  <cp:revision>19</cp:revision>
  <dcterms:created xsi:type="dcterms:W3CDTF">2020-08-12T08:08:30Z</dcterms:created>
  <dcterms:modified xsi:type="dcterms:W3CDTF">2020-08-13T10:46:26Z</dcterms:modified>
</cp:coreProperties>
</file>